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09" r:id="rId2"/>
    <p:sldId id="282" r:id="rId3"/>
    <p:sldId id="260" r:id="rId4"/>
    <p:sldId id="265" r:id="rId5"/>
    <p:sldId id="289" r:id="rId6"/>
    <p:sldId id="304" r:id="rId7"/>
    <p:sldId id="301" r:id="rId8"/>
    <p:sldId id="302" r:id="rId9"/>
    <p:sldId id="290" r:id="rId10"/>
    <p:sldId id="284" r:id="rId11"/>
    <p:sldId id="305" r:id="rId12"/>
    <p:sldId id="292" r:id="rId13"/>
    <p:sldId id="293" r:id="rId14"/>
    <p:sldId id="281" r:id="rId15"/>
    <p:sldId id="294" r:id="rId16"/>
    <p:sldId id="306" r:id="rId17"/>
    <p:sldId id="296" r:id="rId18"/>
    <p:sldId id="297" r:id="rId19"/>
    <p:sldId id="298" r:id="rId20"/>
    <p:sldId id="299" r:id="rId21"/>
    <p:sldId id="307" r:id="rId22"/>
    <p:sldId id="300" r:id="rId23"/>
    <p:sldId id="303" r:id="rId24"/>
    <p:sldId id="308" r:id="rId25"/>
    <p:sldId id="26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00"/>
    <a:srgbClr val="000066"/>
    <a:srgbClr val="CCECFF"/>
    <a:srgbClr val="FFCCFF"/>
    <a:srgbClr val="CC3300"/>
    <a:srgbClr val="FFFFFF"/>
    <a:srgbClr val="FFFFCC"/>
    <a:srgbClr val="FFFF99"/>
    <a:srgbClr val="800000"/>
    <a:srgbClr val="76C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7" autoAdjust="0"/>
    <p:restoredTop sz="94728" autoAdjust="0"/>
  </p:normalViewPr>
  <p:slideViewPr>
    <p:cSldViewPr>
      <p:cViewPr varScale="1">
        <p:scale>
          <a:sx n="56" d="100"/>
          <a:sy n="56" d="100"/>
        </p:scale>
        <p:origin x="14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E4EE-6B73-4842-9603-94857907E02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087D-2A28-4A44-A2CA-08F86A204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337A8F-292F-43F5-BBE4-FFBE71508FE5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FFA5AC-C7CE-4007-B3C3-D0E39380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Tran Thi Ha\Documents\Zalo Received Files\z2752584002536_34e3090faaf879b53dc80461ad16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79474" y="395384"/>
            <a:ext cx="7518076" cy="22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defTabSz="12176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76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76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76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76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, </a:t>
            </a:r>
            <a:r>
              <a:rPr lang="en-US" sz="3200" err="1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US" sz="320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smtClean="0">
                <a:solidFill>
                  <a:srgbClr val="FFFFFF"/>
                </a:solidFill>
                <a:latin typeface="HP001 4 hàng" pitchFamily="34" charset="0"/>
              </a:rPr>
              <a:t>9 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- 9 - 2021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5333" dirty="0">
                <a:solidFill>
                  <a:srgbClr val="FFFFFF"/>
                </a:solidFill>
                <a:latin typeface="HP001 4 hàng" pitchFamily="34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Luyện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HP001 4 hàng" pitchFamily="34" charset="0"/>
              </a:rPr>
              <a:t>câu</a:t>
            </a:r>
            <a:endParaRPr lang="en-US" sz="3200" dirty="0">
              <a:solidFill>
                <a:srgbClr val="FFFFFF"/>
              </a:solidFill>
              <a:latin typeface="HP001 4 hàng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5333" dirty="0">
                <a:solidFill>
                  <a:srgbClr val="FFFFFF"/>
                </a:solidFill>
                <a:latin typeface="HP001 4 hàng" pitchFamily="34" charset="0"/>
              </a:rPr>
              <a:t>   </a:t>
            </a:r>
            <a:endParaRPr lang="en-US" sz="3200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259632" y="1772816"/>
            <a:ext cx="613501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7552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FF"/>
                </a:solidFill>
                <a:latin typeface="HP001 4 hàng" pitchFamily="34" charset="0"/>
              </a:rPr>
              <a:t>Ôn tập về từ chỉ sự vât. So sánh</a:t>
            </a:r>
            <a:endParaRPr lang="en-US" sz="3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24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ham s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657600" cy="2222500"/>
          </a:xfrm>
          <a:prstGeom prst="rect">
            <a:avLst/>
          </a:prstGeom>
          <a:solidFill>
            <a:srgbClr val="99FF9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8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87624" y="4110868"/>
            <a:ext cx="705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Mặt biển  </a:t>
            </a:r>
            <a:r>
              <a:rPr lang="vi-VN" sz="2400" b="1" smtClean="0">
                <a:solidFill>
                  <a:srgbClr val="E84A18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400" b="1">
                <a:solidFill>
                  <a:srgbClr val="E84A18"/>
                </a:solidFill>
                <a:latin typeface="Times New Roman" pitchFamily="18" charset="0"/>
                <a:cs typeface="Times New Roman" pitchFamily="18" charset="0"/>
              </a:rPr>
              <a:t>so sánh với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tấm thảm khổng lồ.</a:t>
            </a:r>
            <a:endParaRPr lang="vi-VN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68558" y="2676065"/>
            <a:ext cx="1104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 B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>
                <a:solidFill>
                  <a:srgbClr val="000066"/>
                </a:solidFill>
              </a:rPr>
              <a:t>                           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197200" y="2660649"/>
            <a:ext cx="1143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vật A</a:t>
            </a:r>
            <a:r>
              <a:rPr lang="en-US" sz="2000" smtClean="0">
                <a:solidFill>
                  <a:srgbClr val="000066"/>
                </a:solidFill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1854021" y="2252666"/>
            <a:ext cx="1504950" cy="14288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2606496" y="2259348"/>
            <a:ext cx="0" cy="4572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65616" y="1865033"/>
            <a:ext cx="674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0000"/>
                </a:solidFill>
                <a:latin typeface="+mj-lt"/>
              </a:rPr>
              <a:t>         b. Mặt biển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như </a:t>
            </a:r>
            <a:r>
              <a:rPr lang="en-US" sz="2400" b="1" smtClean="0">
                <a:solidFill>
                  <a:srgbClr val="CC0000"/>
                </a:solidFill>
                <a:latin typeface="+mj-lt"/>
              </a:rPr>
              <a:t>tấm thảm khổng lồ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US" sz="2200" smtClean="0">
                <a:solidFill>
                  <a:srgbClr val="CC0000"/>
                </a:solidFill>
                <a:latin typeface=".VnArial Narrow" pitchFamily="34" charset="0"/>
              </a:rPr>
              <a:t>                    </a:t>
            </a:r>
            <a:endParaRPr lang="en-US" sz="2200">
              <a:solidFill>
                <a:srgbClr val="CC0000"/>
              </a:solidFill>
              <a:latin typeface=".VnArial Narrow" pitchFamily="34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4184650" y="2251742"/>
            <a:ext cx="2691606" cy="15212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5008245" y="2256819"/>
            <a:ext cx="0" cy="45688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3057864" y="1871662"/>
            <a:ext cx="1447800" cy="1557338"/>
            <a:chOff x="1344" y="1392"/>
            <a:chExt cx="912" cy="981"/>
          </a:xfrm>
        </p:grpSpPr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1584" y="1392"/>
              <a:ext cx="384" cy="288"/>
            </a:xfrm>
            <a:prstGeom prst="ellips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1344" y="1686"/>
              <a:ext cx="912" cy="687"/>
              <a:chOff x="1344" y="1686"/>
              <a:chExt cx="912" cy="687"/>
            </a:xfrm>
          </p:grpSpPr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1344" y="2160"/>
                <a:ext cx="91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200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từ so sánh</a:t>
                </a:r>
                <a:r>
                  <a:rPr lang="en-US" sz="2200" smtClean="0">
                    <a:solidFill>
                      <a:srgbClr val="000066"/>
                    </a:solidFill>
                    <a:latin typeface=".VnArial Narrow" pitchFamily="34" charset="0"/>
                  </a:rPr>
                  <a:t>  </a:t>
                </a:r>
                <a:r>
                  <a:rPr lang="en-US" sz="2200" smtClean="0">
                    <a:solidFill>
                      <a:srgbClr val="000066"/>
                    </a:solidFill>
                    <a:latin typeface=".VnArial" pitchFamily="34" charset="0"/>
                  </a:rPr>
                  <a:t>                             </a:t>
                </a:r>
                <a:endParaRPr lang="en-US" sz="220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803" y="168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4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8" grpId="1"/>
      <p:bldP spid="23" grpId="0"/>
      <p:bldP spid="23" grpId="1"/>
      <p:bldP spid="25" grpId="0" animBg="1"/>
      <p:bldP spid="26" grpId="0" animBg="1"/>
      <p:bldP spid="26" grpId="1" animBg="1"/>
      <p:bldP spid="31" grpId="0"/>
      <p:bldP spid="33" grpId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7170" name="Picture 2" descr="100+ Hình nền PowerPoint đẹp nhất - Hedieuhanh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21444" y="923925"/>
            <a:ext cx="5543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>
                <a:solidFill>
                  <a:srgbClr val="800000"/>
                </a:solidFill>
                <a:latin typeface="Times New Roman" panose="02020503050405090304" pitchFamily="18" charset="0"/>
              </a:rPr>
              <a:t>c</a:t>
            </a:r>
            <a:r>
              <a:rPr lang="en-US" altLang="en-US" sz="3600" b="1">
                <a:latin typeface="Times New Roman" panose="02020503050405090304" pitchFamily="18" charset="0"/>
              </a:rPr>
              <a:t>.  </a:t>
            </a:r>
            <a:r>
              <a:rPr lang="en-US" altLang="en-US" sz="3600" b="1" err="1">
                <a:latin typeface="Times New Roman" panose="02020503050405090304" pitchFamily="18" charset="0"/>
              </a:rPr>
              <a:t>Cánh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diều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như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dấu</a:t>
            </a:r>
            <a:r>
              <a:rPr lang="en-US" altLang="en-US" sz="3600" b="1">
                <a:latin typeface="Times New Roman" panose="02020503050405090304" pitchFamily="18" charset="0"/>
              </a:rPr>
              <a:t> á</a:t>
            </a:r>
          </a:p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     Ai </a:t>
            </a:r>
            <a:r>
              <a:rPr lang="en-US" altLang="en-US" sz="3600" b="1" err="1">
                <a:latin typeface="Times New Roman" panose="02020503050405090304" pitchFamily="18" charset="0"/>
              </a:rPr>
              <a:t>vừa</a:t>
            </a:r>
            <a:r>
              <a:rPr lang="en-US" altLang="en-US" sz="3600" b="1">
                <a:latin typeface="Times New Roman" panose="02020503050405090304" pitchFamily="18" charset="0"/>
              </a:rPr>
              <a:t> tung </a:t>
            </a:r>
            <a:r>
              <a:rPr lang="en-US" altLang="en-US" sz="3600" b="1" err="1">
                <a:latin typeface="Times New Roman" panose="02020503050405090304" pitchFamily="18" charset="0"/>
              </a:rPr>
              <a:t>lên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trời</a:t>
            </a:r>
            <a:endParaRPr lang="en-US" altLang="en-US" sz="36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503050405090304" pitchFamily="18" charset="0"/>
              </a:rPr>
              <a:t>                    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Lương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Vĩnh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Phúc</a:t>
            </a:r>
            <a:endParaRPr lang="en-US" altLang="en-US" sz="3000" b="1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7170" name="Picture 2" descr="100+ Hình nền PowerPoint đẹp nhất - Hedieuhanh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21444" y="923925"/>
            <a:ext cx="5543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>
                <a:solidFill>
                  <a:srgbClr val="800000"/>
                </a:solidFill>
                <a:latin typeface="Times New Roman" panose="02020503050405090304" pitchFamily="18" charset="0"/>
              </a:rPr>
              <a:t>c</a:t>
            </a:r>
            <a:r>
              <a:rPr lang="en-US" altLang="en-US" sz="3600" b="1">
                <a:latin typeface="Times New Roman" panose="02020503050405090304" pitchFamily="18" charset="0"/>
              </a:rPr>
              <a:t>.  </a:t>
            </a:r>
            <a:r>
              <a:rPr lang="en-US" altLang="en-US" sz="3600" b="1" err="1">
                <a:latin typeface="Times New Roman" panose="02020503050405090304" pitchFamily="18" charset="0"/>
              </a:rPr>
              <a:t>Cánh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diều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như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dấu</a:t>
            </a:r>
            <a:r>
              <a:rPr lang="en-US" altLang="en-US" sz="3600" b="1">
                <a:latin typeface="Times New Roman" panose="02020503050405090304" pitchFamily="18" charset="0"/>
              </a:rPr>
              <a:t> á</a:t>
            </a:r>
          </a:p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     Ai </a:t>
            </a:r>
            <a:r>
              <a:rPr lang="en-US" altLang="en-US" sz="3600" b="1" err="1">
                <a:latin typeface="Times New Roman" panose="02020503050405090304" pitchFamily="18" charset="0"/>
              </a:rPr>
              <a:t>vừa</a:t>
            </a:r>
            <a:r>
              <a:rPr lang="en-US" altLang="en-US" sz="3600" b="1">
                <a:latin typeface="Times New Roman" panose="02020503050405090304" pitchFamily="18" charset="0"/>
              </a:rPr>
              <a:t> tung </a:t>
            </a:r>
            <a:r>
              <a:rPr lang="en-US" altLang="en-US" sz="3600" b="1" err="1">
                <a:latin typeface="Times New Roman" panose="02020503050405090304" pitchFamily="18" charset="0"/>
              </a:rPr>
              <a:t>lên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trời</a:t>
            </a:r>
            <a:endParaRPr lang="en-US" altLang="en-US" sz="36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503050405090304" pitchFamily="18" charset="0"/>
              </a:rPr>
              <a:t>                    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Lương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Vĩnh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Phúc</a:t>
            </a:r>
            <a:endParaRPr lang="en-US" altLang="en-US" sz="3000" b="1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493044"/>
            <a:ext cx="19145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21894" y="1493044"/>
            <a:ext cx="921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4" y="-5263"/>
            <a:ext cx="9296400" cy="685800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71600" y="1223356"/>
            <a:ext cx="7467600" cy="15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smtClean="0">
                <a:latin typeface=".VnTime" pitchFamily="34" charset="0"/>
              </a:rPr>
              <a:t> </a:t>
            </a:r>
            <a:endParaRPr lang="en-US" sz="2600" smtClean="0">
              <a:solidFill>
                <a:srgbClr val="003399"/>
              </a:solidFill>
              <a:latin typeface="+mj-lt"/>
            </a:endParaRPr>
          </a:p>
          <a:p>
            <a:r>
              <a:rPr lang="en-US" sz="2600">
                <a:solidFill>
                  <a:srgbClr val="003399"/>
                </a:solidFill>
                <a:latin typeface="+mj-lt"/>
              </a:rPr>
              <a:t>	</a:t>
            </a:r>
            <a:endParaRPr lang="en-US" sz="26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 b="1" smtClean="0">
                <a:latin typeface=".VnTime" pitchFamily="34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.VnArial Narrow" pitchFamily="34" charset="0"/>
              </a:rPr>
              <a:t>			</a:t>
            </a:r>
            <a:r>
              <a:rPr lang="en-US" sz="2800">
                <a:latin typeface=".VnTime" pitchFamily="34" charset="0"/>
              </a:rPr>
              <a:t>	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399" y="1473200"/>
            <a:ext cx="6100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Hai bàn tay em</a:t>
            </a:r>
            <a:r>
              <a:rPr lang="en-US" sz="2400" smtClean="0">
                <a:solidFill>
                  <a:srgbClr val="000066"/>
                </a:solidFill>
                <a:latin typeface=".VnArial Narrow" pitchFamily="34" charset="0"/>
              </a:rPr>
              <a:t> </a:t>
            </a:r>
            <a:r>
              <a:rPr lang="vi-VN" sz="2400" smtClean="0">
                <a:solidFill>
                  <a:srgbClr val="CC3300"/>
                </a:solidFill>
                <a:latin typeface="+mj-lt"/>
              </a:rPr>
              <a:t>được</a:t>
            </a:r>
            <a:r>
              <a:rPr lang="en-US" sz="2400">
                <a:solidFill>
                  <a:srgbClr val="CC3300"/>
                </a:solidFill>
                <a:latin typeface="+mj-lt"/>
              </a:rPr>
              <a:t>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so sánh với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.VnArial Narrow" pitchFamily="34" charset="0"/>
              </a:rPr>
              <a:t> </a:t>
            </a:r>
            <a:r>
              <a:rPr lang="en-US" sz="2000" smtClean="0">
                <a:latin typeface=".VnArial" pitchFamily="34" charset="0"/>
              </a:rPr>
              <a:t>                               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76400" y="1930400"/>
            <a:ext cx="574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latin typeface=".VnArial Narrow" pitchFamily="34" charset="0"/>
              </a:rPr>
              <a:t>b,                 </a:t>
            </a:r>
            <a:r>
              <a:rPr lang="vi-VN" sz="2400" smtClean="0">
                <a:solidFill>
                  <a:srgbClr val="CC3300"/>
                </a:solidFill>
                <a:latin typeface="+mj-lt"/>
              </a:rPr>
              <a:t>được</a:t>
            </a:r>
            <a:r>
              <a:rPr lang="en-US" sz="240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so sánh với</a:t>
            </a:r>
            <a:r>
              <a:rPr lang="en-US" sz="2400" smtClean="0">
                <a:latin typeface="+mj-lt"/>
              </a:rPr>
              <a:t>                               </a:t>
            </a:r>
            <a:endParaRPr lang="en-US" sz="2400">
              <a:latin typeface="+mj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76400" y="2441575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latin typeface=".VnArial Narrow" pitchFamily="34" charset="0"/>
              </a:rPr>
              <a:t>c</a:t>
            </a:r>
            <a:r>
              <a:rPr lang="en-US" sz="2400">
                <a:solidFill>
                  <a:srgbClr val="0000CC"/>
                </a:solidFill>
                <a:latin typeface=".VnArial Narrow" pitchFamily="34" charset="0"/>
              </a:rPr>
              <a:t>,</a:t>
            </a:r>
            <a:r>
              <a:rPr lang="en-US" sz="2400">
                <a:latin typeface=".VnArial Narrow" pitchFamily="34" charset="0"/>
              </a:rPr>
              <a:t>                  </a:t>
            </a:r>
            <a:r>
              <a:rPr lang="en-US" sz="2400">
                <a:solidFill>
                  <a:srgbClr val="CC3300"/>
                </a:solidFill>
                <a:latin typeface=".VnArial Narrow" pitchFamily="34" charset="0"/>
              </a:rPr>
              <a:t> </a:t>
            </a:r>
            <a:r>
              <a:rPr lang="vi-VN" sz="24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so sánh với</a:t>
            </a:r>
            <a:r>
              <a:rPr lang="en-US" sz="2400" smtClean="0"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CC"/>
                </a:solidFill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CC"/>
                </a:solidFill>
                <a:latin typeface=".VnArial" pitchFamily="34" charset="0"/>
              </a:rPr>
              <a:t>                               </a:t>
            </a:r>
            <a:endParaRPr lang="en-US" sz="2000">
              <a:solidFill>
                <a:srgbClr val="0000CC"/>
              </a:solidFill>
              <a:latin typeface=".VnArial" pitchFamily="34" charset="0"/>
            </a:endParaRP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981200" y="1946275"/>
            <a:ext cx="5138738" cy="365125"/>
            <a:chOff x="1248" y="1152"/>
            <a:chExt cx="3237" cy="230"/>
          </a:xfrm>
        </p:grpSpPr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1248" y="1152"/>
              <a:ext cx="57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latin typeface=".VnArial Narrow" pitchFamily="34" charset="0"/>
                </a:rPr>
                <a:t> </a:t>
              </a:r>
              <a:r>
                <a:rPr lang="en-US" sz="2400">
                  <a:solidFill>
                    <a:srgbClr val="0000CC"/>
                  </a:solidFill>
                  <a:latin typeface=".VnArial Narrow" pitchFamily="34" charset="0"/>
                </a:rPr>
                <a:t>……….</a:t>
              </a: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248" y="1152"/>
              <a:ext cx="12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  <a:latin typeface=".VnArial Narrow" pitchFamily="34" charset="0"/>
                </a:rPr>
                <a:t>…………………...</a:t>
              </a: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905000" y="2406650"/>
            <a:ext cx="5562600" cy="377825"/>
            <a:chOff x="1248" y="1152"/>
            <a:chExt cx="3504" cy="238"/>
          </a:xfrm>
        </p:grpSpPr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1248" y="1152"/>
              <a:ext cx="72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latin typeface=".VnArial Narrow" pitchFamily="34" charset="0"/>
                </a:rPr>
                <a:t>  </a:t>
              </a:r>
              <a:r>
                <a:rPr lang="en-US" sz="2400">
                  <a:solidFill>
                    <a:srgbClr val="0000CC"/>
                  </a:solidFill>
                  <a:latin typeface=".VnArial Narrow" pitchFamily="34" charset="0"/>
                </a:rPr>
                <a:t>…….....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3408" y="1160"/>
              <a:ext cx="13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  <a:latin typeface=".VnArial Narrow" pitchFamily="34" charset="0"/>
                </a:rPr>
                <a:t>……………………</a:t>
              </a: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1822452" y="1920875"/>
            <a:ext cx="5954720" cy="371475"/>
            <a:chOff x="1162" y="144"/>
            <a:chExt cx="3751" cy="234"/>
          </a:xfrm>
        </p:grpSpPr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1162" y="145"/>
              <a:ext cx="9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.VnArial Narrow" pitchFamily="34" charset="0"/>
                </a:rPr>
                <a:t> </a:t>
              </a:r>
              <a:r>
                <a:rPr lang="en-US" sz="240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en-US" sz="2400">
                <a:solidFill>
                  <a:srgbClr val="000066"/>
                </a:solidFill>
                <a:latin typeface=".VnArial Narrow" pitchFamily="34" charset="0"/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315" y="144"/>
              <a:ext cx="15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tấm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thảm khổng </a:t>
              </a:r>
              <a:r>
                <a:rPr lang="en-US" sz="240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lồ.</a:t>
              </a:r>
              <a:endPara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835150" y="2441575"/>
            <a:ext cx="5016500" cy="370104"/>
            <a:chOff x="1156" y="1498"/>
            <a:chExt cx="3160" cy="223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1156" y="1498"/>
              <a:ext cx="91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.VnArial Narrow" pitchFamily="34" charset="0"/>
                </a:rPr>
                <a:t>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Cánh diều</a:t>
              </a:r>
              <a:endParaRPr lang="en-US" sz="2400">
                <a:solidFill>
                  <a:srgbClr val="000066"/>
                </a:solidFill>
                <a:latin typeface=".VnArial Narrow" pitchFamily="34" charset="0"/>
              </a:endParaRPr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3312" y="1498"/>
              <a:ext cx="100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.VnArial Narrow" pitchFamily="34" charset="0"/>
                </a:rPr>
                <a:t>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dấu “</a:t>
              </a:r>
              <a:r>
                <a:rPr lang="en-US" sz="240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á”.</a:t>
              </a:r>
              <a:endParaRPr lang="en-US" sz="2400">
                <a:solidFill>
                  <a:srgbClr val="000066"/>
                </a:solidFill>
                <a:latin typeface=".VnArial Narrow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16592" y="30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Bµi </a:t>
            </a:r>
            <a:r>
              <a:rPr lang="en-US" sz="3600" b="1" kern="1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2</a:t>
            </a:r>
            <a:r>
              <a:rPr lang="en-US" sz="3200" b="1" kern="1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  </a:t>
            </a:r>
            <a:endParaRPr lang="en-US" sz="3200"/>
          </a:p>
        </p:txBody>
      </p: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1066800" y="2895604"/>
            <a:ext cx="7599363" cy="369888"/>
            <a:chOff x="659" y="1776"/>
            <a:chExt cx="4787" cy="233"/>
          </a:xfrm>
        </p:grpSpPr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659" y="1776"/>
              <a:ext cx="15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.VnArial Narrow" pitchFamily="34" charset="0"/>
                </a:rPr>
                <a:t>            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Cái dấu hỏi</a:t>
              </a:r>
              <a:endParaRPr lang="en-US" sz="2400">
                <a:solidFill>
                  <a:srgbClr val="000066"/>
                </a:solidFill>
                <a:latin typeface=".VnArial Narrow" pitchFamily="34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587" y="1776"/>
              <a:ext cx="18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vành 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tai nhỏ</a:t>
              </a: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76399" y="2912166"/>
            <a:ext cx="5935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latin typeface=".VnArial Narrow" pitchFamily="34" charset="0"/>
              </a:rPr>
              <a:t>d,          </a:t>
            </a:r>
            <a:r>
              <a:rPr lang="en-US" sz="2400" smtClean="0">
                <a:solidFill>
                  <a:srgbClr val="000066"/>
                </a:solidFill>
                <a:latin typeface=".VnArial Narrow" pitchFamily="34" charset="0"/>
              </a:rPr>
              <a:t>             </a:t>
            </a:r>
            <a:r>
              <a:rPr lang="vi-VN" sz="2400" smtClean="0">
                <a:solidFill>
                  <a:srgbClr val="CC3300"/>
                </a:solidFill>
                <a:latin typeface="+mj-lt"/>
              </a:rPr>
              <a:t>được</a:t>
            </a:r>
            <a:r>
              <a:rPr lang="en-US" sz="240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so sánh với</a:t>
            </a:r>
            <a:r>
              <a:rPr lang="en-US" sz="2400" smtClean="0">
                <a:latin typeface="+mj-lt"/>
              </a:rPr>
              <a:t>   </a:t>
            </a:r>
            <a:r>
              <a:rPr lang="en-US" sz="2400" smtClean="0">
                <a:solidFill>
                  <a:srgbClr val="0000CC"/>
                </a:solidFill>
                <a:latin typeface="+mj-lt"/>
              </a:rPr>
              <a:t>                           </a:t>
            </a:r>
            <a:endParaRPr lang="en-US" sz="2400">
              <a:solidFill>
                <a:srgbClr val="0000CC"/>
              </a:solidFill>
              <a:latin typeface="+mj-lt"/>
            </a:endParaRP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953295" y="2910456"/>
            <a:ext cx="5810250" cy="369888"/>
            <a:chOff x="1150" y="1197"/>
            <a:chExt cx="3660" cy="233"/>
          </a:xfrm>
        </p:grpSpPr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1150" y="1197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99"/>
                  </a:solidFill>
                  <a:latin typeface=".VnArial Narrow" pitchFamily="34" charset="0"/>
                </a:rPr>
                <a:t>..……….....</a:t>
              </a:r>
              <a:endParaRPr lang="en-US" sz="2400">
                <a:solidFill>
                  <a:srgbClr val="000099"/>
                </a:solidFill>
                <a:latin typeface=".VnArial Narrow" pitchFamily="34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3466" y="1197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66"/>
                  </a:solidFill>
                  <a:latin typeface=".VnArial Narrow" pitchFamily="34" charset="0"/>
                </a:rPr>
                <a:t>……………..…..</a:t>
              </a:r>
              <a:endParaRPr lang="en-US" sz="2400">
                <a:solidFill>
                  <a:srgbClr val="000066"/>
                </a:solidFill>
                <a:latin typeface=".VnArial Narrow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100014" y="-21608"/>
            <a:ext cx="9296400" cy="69012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419350"/>
            <a:ext cx="45656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D:\my document\image3153_400co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228600"/>
            <a:ext cx="87629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au 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21608"/>
            <a:ext cx="1219200" cy="12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0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21444" y="923925"/>
            <a:ext cx="5543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>
                <a:solidFill>
                  <a:srgbClr val="800000"/>
                </a:solidFill>
                <a:latin typeface="Times New Roman" panose="02020503050405090304" pitchFamily="18" charset="0"/>
              </a:rPr>
              <a:t>c</a:t>
            </a:r>
            <a:r>
              <a:rPr lang="en-US" altLang="en-US" sz="3600" b="1">
                <a:latin typeface="Times New Roman" panose="02020503050405090304" pitchFamily="18" charset="0"/>
              </a:rPr>
              <a:t>.  </a:t>
            </a:r>
            <a:r>
              <a:rPr lang="en-US" altLang="en-US" sz="3600" b="1" err="1">
                <a:latin typeface="Times New Roman" panose="02020503050405090304" pitchFamily="18" charset="0"/>
              </a:rPr>
              <a:t>Cánh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diều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như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dấu</a:t>
            </a:r>
            <a:r>
              <a:rPr lang="en-US" altLang="en-US" sz="3600" b="1">
                <a:latin typeface="Times New Roman" panose="02020503050405090304" pitchFamily="18" charset="0"/>
              </a:rPr>
              <a:t> á</a:t>
            </a:r>
          </a:p>
          <a:p>
            <a:pPr eaLnBrk="1" hangingPunct="1"/>
            <a:r>
              <a:rPr lang="en-US" altLang="en-US" sz="3600" b="1">
                <a:latin typeface="Times New Roman" panose="02020503050405090304" pitchFamily="18" charset="0"/>
              </a:rPr>
              <a:t>      Ai </a:t>
            </a:r>
            <a:r>
              <a:rPr lang="en-US" altLang="en-US" sz="3600" b="1" err="1">
                <a:latin typeface="Times New Roman" panose="02020503050405090304" pitchFamily="18" charset="0"/>
              </a:rPr>
              <a:t>vừa</a:t>
            </a:r>
            <a:r>
              <a:rPr lang="en-US" altLang="en-US" sz="3600" b="1">
                <a:latin typeface="Times New Roman" panose="02020503050405090304" pitchFamily="18" charset="0"/>
              </a:rPr>
              <a:t> tung </a:t>
            </a:r>
            <a:r>
              <a:rPr lang="en-US" altLang="en-US" sz="3600" b="1" err="1">
                <a:latin typeface="Times New Roman" panose="02020503050405090304" pitchFamily="18" charset="0"/>
              </a:rPr>
              <a:t>lên</a:t>
            </a:r>
            <a:r>
              <a:rPr lang="en-US" altLang="en-US" sz="3600" b="1">
                <a:latin typeface="Times New Roman" panose="02020503050405090304" pitchFamily="18" charset="0"/>
              </a:rPr>
              <a:t> </a:t>
            </a:r>
            <a:r>
              <a:rPr lang="en-US" altLang="en-US" sz="3600" b="1" err="1">
                <a:latin typeface="Times New Roman" panose="02020503050405090304" pitchFamily="18" charset="0"/>
              </a:rPr>
              <a:t>trời</a:t>
            </a:r>
            <a:endParaRPr lang="en-US" altLang="en-US" sz="36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503050405090304" pitchFamily="18" charset="0"/>
              </a:rPr>
              <a:t>                    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Lương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Vĩnh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Phúc</a:t>
            </a:r>
            <a:endParaRPr lang="en-US" altLang="en-US" sz="3000" b="1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493044"/>
            <a:ext cx="19145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21894" y="1493044"/>
            <a:ext cx="921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Khanh\Pictures\IMG_7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" y="2655094"/>
            <a:ext cx="2957513" cy="2571750"/>
          </a:xfrm>
          <a:prstGeom prst="rect">
            <a:avLst/>
          </a:prstGeom>
          <a:noFill/>
        </p:spPr>
      </p:pic>
      <p:sp>
        <p:nvSpPr>
          <p:cNvPr id="12" name="Right Arrow 14"/>
          <p:cNvSpPr/>
          <p:nvPr/>
        </p:nvSpPr>
        <p:spPr>
          <a:xfrm>
            <a:off x="3249699" y="3621925"/>
            <a:ext cx="933651" cy="321663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914990" y="2816981"/>
            <a:ext cx="1314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1035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ă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229225" y="3737134"/>
            <a:ext cx="3746183" cy="1838801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100" b="1">
                <a:latin typeface="Times New Roman" panose="02020503050405090304" pitchFamily="18" charset="0"/>
                <a:ea typeface="Times New Roman" panose="02020503050405090304" pitchFamily="18" charset="0"/>
              </a:rPr>
              <a:t>Vì cánh diều hình cong cong, võng xuống giống hệt một dấu á.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9225" y="2715177"/>
            <a:ext cx="351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5E00"/>
                </a:solidFill>
              </a:rPr>
              <a:t>Vì sao cánh diều được so sánh với dấu ă? </a:t>
            </a:r>
            <a:endParaRPr lang="en-US" b="1">
              <a:solidFill>
                <a:srgbClr val="005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2" y="-1211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68558" y="2676065"/>
            <a:ext cx="1104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 B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>
                <a:solidFill>
                  <a:srgbClr val="000066"/>
                </a:solidFill>
              </a:rPr>
              <a:t>                           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197200" y="2660649"/>
            <a:ext cx="1143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vật A</a:t>
            </a:r>
            <a:r>
              <a:rPr lang="en-US" sz="2000" smtClean="0">
                <a:solidFill>
                  <a:srgbClr val="000066"/>
                </a:solidFill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1854021" y="2252666"/>
            <a:ext cx="1504950" cy="14288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2606496" y="2259348"/>
            <a:ext cx="0" cy="4572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71600" y="1921119"/>
            <a:ext cx="674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0000"/>
                </a:solidFill>
                <a:latin typeface="+mj-lt"/>
              </a:rPr>
              <a:t>       c. Cánh diều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như </a:t>
            </a:r>
            <a:r>
              <a:rPr lang="en-US" sz="2400" b="1" smtClean="0">
                <a:solidFill>
                  <a:srgbClr val="CC0000"/>
                </a:solidFill>
                <a:latin typeface="+mj-lt"/>
              </a:rPr>
              <a:t>dấu “á”</a:t>
            </a:r>
            <a:endParaRPr lang="en-US" sz="2200">
              <a:solidFill>
                <a:srgbClr val="CC0000"/>
              </a:solidFill>
              <a:latin typeface=".VnArial Narrow" pitchFamily="34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4184650" y="2251742"/>
            <a:ext cx="938856" cy="924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716016" y="2266954"/>
            <a:ext cx="0" cy="45688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3057864" y="1871662"/>
            <a:ext cx="1447800" cy="1557338"/>
            <a:chOff x="1344" y="1392"/>
            <a:chExt cx="912" cy="981"/>
          </a:xfrm>
        </p:grpSpPr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1584" y="1392"/>
              <a:ext cx="384" cy="288"/>
            </a:xfrm>
            <a:prstGeom prst="ellips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1344" y="1686"/>
              <a:ext cx="912" cy="687"/>
              <a:chOff x="1344" y="1686"/>
              <a:chExt cx="912" cy="687"/>
            </a:xfrm>
          </p:grpSpPr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1344" y="2160"/>
                <a:ext cx="91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200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từ so sánh</a:t>
                </a:r>
                <a:r>
                  <a:rPr lang="en-US" sz="2200" smtClean="0">
                    <a:solidFill>
                      <a:srgbClr val="000066"/>
                    </a:solidFill>
                    <a:latin typeface=".VnArial Narrow" pitchFamily="34" charset="0"/>
                  </a:rPr>
                  <a:t>  </a:t>
                </a:r>
                <a:r>
                  <a:rPr lang="en-US" sz="2200" smtClean="0">
                    <a:solidFill>
                      <a:srgbClr val="000066"/>
                    </a:solidFill>
                    <a:latin typeface=".VnArial" pitchFamily="34" charset="0"/>
                  </a:rPr>
                  <a:t>                             </a:t>
                </a:r>
                <a:endParaRPr lang="en-US" sz="220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803" y="168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4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3" grpId="0"/>
      <p:bldP spid="23" grpId="1"/>
      <p:bldP spid="25" grpId="0" animBg="1"/>
      <p:bldP spid="26" grpId="0" animBg="1"/>
      <p:bldP spid="26" grpId="1" animBg="1"/>
      <p:bldP spid="31" grpId="0"/>
      <p:bldP spid="33" grpId="0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328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so sánh với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“á”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8194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66775"/>
            <a:ext cx="46005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</a:t>
            </a:r>
            <a:r>
              <a:rPr lang="en-US" altLang="en-US" sz="3300" b="1">
                <a:latin typeface="Times New Roman" panose="02020503050405090304" pitchFamily="18" charset="0"/>
              </a:rPr>
              <a:t>d</a:t>
            </a:r>
            <a:r>
              <a:rPr lang="en-US" altLang="en-US" sz="3000" b="1">
                <a:latin typeface="Times New Roman" panose="02020503050405090304" pitchFamily="18" charset="0"/>
              </a:rPr>
              <a:t>.  Ơ </a:t>
            </a:r>
            <a:r>
              <a:rPr lang="en-US" altLang="en-US" sz="3000" b="1" err="1">
                <a:latin typeface="Times New Roman" panose="02020503050405090304" pitchFamily="18" charset="0"/>
              </a:rPr>
              <a:t>cái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dấu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Trông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smtClean="0">
                <a:latin typeface="Times New Roman" panose="02020503050405090304" pitchFamily="18" charset="0"/>
              </a:rPr>
              <a:t>ngộ </a:t>
            </a:r>
            <a:r>
              <a:rPr lang="en-US" altLang="en-US" sz="3000" b="1" err="1">
                <a:latin typeface="Times New Roman" panose="02020503050405090304" pitchFamily="18" charset="0"/>
              </a:rPr>
              <a:t>ngộ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ghê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Như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vành</a:t>
            </a:r>
            <a:r>
              <a:rPr lang="en-US" altLang="en-US" sz="3000" b="1">
                <a:latin typeface="Times New Roman" panose="02020503050405090304" pitchFamily="18" charset="0"/>
              </a:rPr>
              <a:t> tai </a:t>
            </a:r>
            <a:r>
              <a:rPr lang="en-US" altLang="en-US" sz="3000" b="1" err="1">
                <a:latin typeface="Times New Roman" panose="02020503050405090304" pitchFamily="18" charset="0"/>
              </a:rPr>
              <a:t>nhỏ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rồi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lắng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nghe</a:t>
            </a:r>
            <a:r>
              <a:rPr lang="en-US" altLang="en-US" sz="30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3000" b="1">
                <a:solidFill>
                  <a:srgbClr val="800000"/>
                </a:solidFill>
                <a:latin typeface="Times New Roman" panose="02020503050405090304" pitchFamily="18" charset="0"/>
              </a:rPr>
              <a:t>                  </a:t>
            </a:r>
            <a:r>
              <a:rPr lang="vi-VN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P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hạm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Như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Hà</a:t>
            </a:r>
          </a:p>
        </p:txBody>
      </p:sp>
    </p:spTree>
    <p:extLst>
      <p:ext uri="{BB962C8B-B14F-4D97-AF65-F5344CB8AC3E}">
        <p14:creationId xmlns:p14="http://schemas.microsoft.com/office/powerpoint/2010/main" val="346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8194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9552" y="1628800"/>
            <a:ext cx="46005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</a:t>
            </a:r>
            <a:r>
              <a:rPr lang="en-US" altLang="en-US" sz="3300" b="1">
                <a:latin typeface="Times New Roman" panose="02020503050405090304" pitchFamily="18" charset="0"/>
              </a:rPr>
              <a:t>d</a:t>
            </a:r>
            <a:r>
              <a:rPr lang="en-US" altLang="en-US" sz="3000" b="1">
                <a:latin typeface="Times New Roman" panose="02020503050405090304" pitchFamily="18" charset="0"/>
              </a:rPr>
              <a:t>.  Ơ </a:t>
            </a:r>
            <a:r>
              <a:rPr lang="en-US" altLang="en-US" sz="3000" b="1" err="1">
                <a:latin typeface="Times New Roman" panose="02020503050405090304" pitchFamily="18" charset="0"/>
              </a:rPr>
              <a:t>cái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dấu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Trông</a:t>
            </a:r>
            <a:r>
              <a:rPr lang="en-US" altLang="en-US" sz="3000" b="1">
                <a:latin typeface="Times New Roman" panose="02020503050405090304" pitchFamily="18" charset="0"/>
              </a:rPr>
              <a:t> ngộ </a:t>
            </a:r>
            <a:r>
              <a:rPr lang="en-US" altLang="en-US" sz="3000" b="1" err="1">
                <a:latin typeface="Times New Roman" panose="02020503050405090304" pitchFamily="18" charset="0"/>
              </a:rPr>
              <a:t>ngộ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ghê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Như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vành</a:t>
            </a:r>
            <a:r>
              <a:rPr lang="en-US" altLang="en-US" sz="3000" b="1">
                <a:latin typeface="Times New Roman" panose="02020503050405090304" pitchFamily="18" charset="0"/>
              </a:rPr>
              <a:t> tai </a:t>
            </a:r>
            <a:r>
              <a:rPr lang="en-US" altLang="en-US" sz="3000" b="1" err="1">
                <a:latin typeface="Times New Roman" panose="02020503050405090304" pitchFamily="18" charset="0"/>
              </a:rPr>
              <a:t>nhỏ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rồi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lắng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nghe</a:t>
            </a:r>
            <a:r>
              <a:rPr lang="en-US" altLang="en-US" sz="30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3000" b="1">
                <a:solidFill>
                  <a:srgbClr val="800000"/>
                </a:solidFill>
                <a:latin typeface="Times New Roman" panose="02020503050405090304" pitchFamily="18" charset="0"/>
              </a:rPr>
              <a:t>                  </a:t>
            </a:r>
            <a:r>
              <a:rPr lang="vi-VN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P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hạm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Như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Hà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06942" y="2132856"/>
            <a:ext cx="13001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6942" y="3068960"/>
            <a:ext cx="17640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2" y="0"/>
            <a:ext cx="9144000" cy="685800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" y="153418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000066"/>
                </a:solidFill>
              </a:rPr>
              <a:t>1. Ở lớp 2 con đã làm quen với những loại từ nào?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-62552" y="914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0066"/>
                </a:solidFill>
              </a:rPr>
              <a:t>2. Các con đã được học những mẫu câu nào?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66800" y="2362200"/>
            <a:ext cx="7162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>
                <a:solidFill>
                  <a:srgbClr val="990000"/>
                </a:solidFill>
              </a:rPr>
              <a:t>-</a:t>
            </a:r>
            <a:r>
              <a:rPr lang="vi-VN" sz="2800" b="1">
                <a:solidFill>
                  <a:srgbClr val="990000"/>
                </a:solidFill>
              </a:rPr>
              <a:t>Từ chỉ sự vật, từ chỉ hoạt động - trạng thái, từ chỉ đặc điểm 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195736" y="2064581"/>
            <a:ext cx="52578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it-IT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câu: </a:t>
            </a:r>
            <a:r>
              <a:rPr lang="it-IT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Ai </a:t>
            </a:r>
            <a:r>
              <a:rPr lang="it-IT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 gì? </a:t>
            </a:r>
            <a:endParaRPr lang="it-IT" sz="28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- Ai </a:t>
            </a:r>
            <a:r>
              <a:rPr lang="it-IT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làm gì? </a:t>
            </a:r>
            <a:endParaRPr lang="it-IT" sz="28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- Ai </a:t>
            </a:r>
            <a:r>
              <a:rPr lang="it-IT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thế nào? </a:t>
            </a:r>
          </a:p>
        </p:txBody>
      </p:sp>
    </p:spTree>
    <p:extLst>
      <p:ext uri="{BB962C8B-B14F-4D97-AF65-F5344CB8AC3E}">
        <p14:creationId xmlns:p14="http://schemas.microsoft.com/office/powerpoint/2010/main" val="30287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8194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66775"/>
            <a:ext cx="46005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</a:t>
            </a:r>
            <a:r>
              <a:rPr lang="en-US" altLang="en-US" sz="3300" b="1">
                <a:latin typeface="Times New Roman" panose="02020503050405090304" pitchFamily="18" charset="0"/>
              </a:rPr>
              <a:t>d</a:t>
            </a:r>
            <a:r>
              <a:rPr lang="en-US" altLang="en-US" sz="3000" b="1">
                <a:latin typeface="Times New Roman" panose="02020503050405090304" pitchFamily="18" charset="0"/>
              </a:rPr>
              <a:t>.  Ơ </a:t>
            </a:r>
            <a:r>
              <a:rPr lang="en-US" altLang="en-US" sz="3000" b="1" err="1">
                <a:latin typeface="Times New Roman" panose="02020503050405090304" pitchFamily="18" charset="0"/>
              </a:rPr>
              <a:t>cái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dấu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Trông</a:t>
            </a:r>
            <a:r>
              <a:rPr lang="en-US" altLang="en-US" sz="3000" b="1">
                <a:latin typeface="Times New Roman" panose="02020503050405090304" pitchFamily="18" charset="0"/>
              </a:rPr>
              <a:t> ngộ </a:t>
            </a:r>
            <a:r>
              <a:rPr lang="en-US" altLang="en-US" sz="3000" b="1" err="1">
                <a:latin typeface="Times New Roman" panose="02020503050405090304" pitchFamily="18" charset="0"/>
              </a:rPr>
              <a:t>ngộ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ghê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Như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vành</a:t>
            </a:r>
            <a:r>
              <a:rPr lang="en-US" altLang="en-US" sz="3000" b="1">
                <a:latin typeface="Times New Roman" panose="02020503050405090304" pitchFamily="18" charset="0"/>
              </a:rPr>
              <a:t> tai </a:t>
            </a:r>
            <a:r>
              <a:rPr lang="en-US" altLang="en-US" sz="3000" b="1" err="1">
                <a:latin typeface="Times New Roman" panose="02020503050405090304" pitchFamily="18" charset="0"/>
              </a:rPr>
              <a:t>nhỏ</a:t>
            </a:r>
            <a:endParaRPr lang="en-US" altLang="en-US" sz="30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000" b="1">
                <a:latin typeface="Times New Roman" panose="02020503050405090304" pitchFamily="18" charset="0"/>
              </a:rPr>
              <a:t>       </a:t>
            </a:r>
            <a:r>
              <a:rPr lang="en-US" altLang="en-US" sz="3000" b="1" err="1">
                <a:latin typeface="Times New Roman" panose="02020503050405090304" pitchFamily="18" charset="0"/>
              </a:rPr>
              <a:t>Hỏi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rồi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lắng</a:t>
            </a:r>
            <a:r>
              <a:rPr lang="en-US" altLang="en-US" sz="3000" b="1"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latin typeface="Times New Roman" panose="02020503050405090304" pitchFamily="18" charset="0"/>
              </a:rPr>
              <a:t>nghe</a:t>
            </a:r>
            <a:r>
              <a:rPr lang="en-US" altLang="en-US" sz="30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3000" b="1">
                <a:solidFill>
                  <a:srgbClr val="800000"/>
                </a:solidFill>
                <a:latin typeface="Times New Roman" panose="02020503050405090304" pitchFamily="18" charset="0"/>
              </a:rPr>
              <a:t>                  </a:t>
            </a:r>
            <a:r>
              <a:rPr lang="vi-VN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P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hạm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Như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Hà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43075" y="1333976"/>
            <a:ext cx="13001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43075" y="2298859"/>
            <a:ext cx="17640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32" y="2478882"/>
            <a:ext cx="3664744" cy="28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8"/>
          <p:cNvSpPr/>
          <p:nvPr/>
        </p:nvSpPr>
        <p:spPr>
          <a:xfrm>
            <a:off x="176689" y="3370928"/>
            <a:ext cx="514588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dấu hỏi được so sánh với vành tai nhỏ?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70084" y="4161949"/>
            <a:ext cx="4129564" cy="1838801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100" b="1">
                <a:latin typeface="Times New Roman" panose="02020503050405090304" pitchFamily="18" charset="0"/>
                <a:ea typeface="Times New Roman" panose="02020503050405090304" pitchFamily="18" charset="0"/>
              </a:rPr>
              <a:t>Vì dấu hỏi cong cong, nở rộng ở phía trên rồi nhỏ dần chẳng khác gì một vành tai. </a:t>
            </a:r>
          </a:p>
        </p:txBody>
      </p:sp>
    </p:spTree>
    <p:extLst>
      <p:ext uri="{BB962C8B-B14F-4D97-AF65-F5344CB8AC3E}">
        <p14:creationId xmlns:p14="http://schemas.microsoft.com/office/powerpoint/2010/main" val="36278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110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2" y="-1211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68558" y="2676065"/>
            <a:ext cx="1104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 B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>
                <a:solidFill>
                  <a:srgbClr val="000066"/>
                </a:solidFill>
              </a:rPr>
              <a:t>                           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197200" y="2660649"/>
            <a:ext cx="1143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vật A</a:t>
            </a:r>
            <a:r>
              <a:rPr lang="en-US" sz="2000" smtClean="0">
                <a:solidFill>
                  <a:srgbClr val="000066"/>
                </a:solidFill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1854021" y="2252666"/>
            <a:ext cx="1504950" cy="14288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2606496" y="2259348"/>
            <a:ext cx="0" cy="4572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71600" y="1921119"/>
            <a:ext cx="674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0000"/>
                </a:solidFill>
                <a:latin typeface="+mj-lt"/>
              </a:rPr>
              <a:t>           c. Dấu hỏi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như </a:t>
            </a:r>
            <a:r>
              <a:rPr lang="en-US" sz="2400" b="1" smtClean="0">
                <a:solidFill>
                  <a:srgbClr val="CC0000"/>
                </a:solidFill>
                <a:latin typeface="+mj-lt"/>
              </a:rPr>
              <a:t>vành tai nhỏ</a:t>
            </a:r>
            <a:endParaRPr lang="en-US" sz="2200">
              <a:solidFill>
                <a:srgbClr val="CC0000"/>
              </a:solidFill>
              <a:latin typeface=".VnArial Narrow" pitchFamily="34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4184649" y="2251742"/>
            <a:ext cx="1641585" cy="924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716016" y="2266954"/>
            <a:ext cx="0" cy="45688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3057864" y="1871662"/>
            <a:ext cx="1447800" cy="1557338"/>
            <a:chOff x="1344" y="1392"/>
            <a:chExt cx="912" cy="981"/>
          </a:xfrm>
        </p:grpSpPr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1584" y="1392"/>
              <a:ext cx="384" cy="288"/>
            </a:xfrm>
            <a:prstGeom prst="ellips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1344" y="1686"/>
              <a:ext cx="912" cy="687"/>
              <a:chOff x="1344" y="1686"/>
              <a:chExt cx="912" cy="687"/>
            </a:xfrm>
          </p:grpSpPr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1344" y="2160"/>
                <a:ext cx="91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200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từ so sánh</a:t>
                </a:r>
                <a:r>
                  <a:rPr lang="en-US" sz="2200" smtClean="0">
                    <a:solidFill>
                      <a:srgbClr val="000066"/>
                    </a:solidFill>
                    <a:latin typeface=".VnArial Narrow" pitchFamily="34" charset="0"/>
                  </a:rPr>
                  <a:t>  </a:t>
                </a:r>
                <a:r>
                  <a:rPr lang="en-US" sz="2200" smtClean="0">
                    <a:solidFill>
                      <a:srgbClr val="000066"/>
                    </a:solidFill>
                    <a:latin typeface=".VnArial" pitchFamily="34" charset="0"/>
                  </a:rPr>
                  <a:t>                             </a:t>
                </a:r>
                <a:endParaRPr lang="en-US" sz="220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803" y="168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5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3" grpId="0"/>
      <p:bldP spid="23" grpId="1"/>
      <p:bldP spid="25" grpId="0" animBg="1"/>
      <p:bldP spid="26" grpId="0" animBg="1"/>
      <p:bldP spid="26" grpId="1" animBg="1"/>
      <p:bldP spid="31" grpId="0"/>
      <p:bldP spid="33" grpId="0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328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hỏi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so sánh với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 tai nhỏ.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54" y="-74514"/>
            <a:ext cx="9296400" cy="6858000"/>
          </a:xfrm>
          <a:prstGeom prst="rect">
            <a:avLst/>
          </a:prstGeom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5800" y="381000"/>
            <a:ext cx="4419600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Hai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bàn tay em </a:t>
            </a:r>
          </a:p>
          <a:p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Nh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</a:p>
          <a:p>
            <a:r>
              <a:rPr lang="en-US" sz="2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en-US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600" smtClean="0">
              <a:solidFill>
                <a:srgbClr val="000066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09600" y="1774448"/>
            <a:ext cx="8534400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Mặt biển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sáng trong nh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tấm thảm khổng lồ bằng ngọc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</a:p>
          <a:p>
            <a:r>
              <a:rPr lang="en-US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Vũ Tú Nam</a:t>
            </a:r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09600" y="2723544"/>
            <a:ext cx="6324600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Cánh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 nh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dấu “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á” </a:t>
            </a:r>
            <a:endParaRPr lang="en-US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Ai vừa tung lên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</a:p>
          <a:p>
            <a:r>
              <a:rPr lang="en-US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 Vĩnh Phúc</a:t>
            </a:r>
            <a:endParaRPr lang="en-US" sz="2600" smtClean="0">
              <a:solidFill>
                <a:srgbClr val="000066"/>
              </a:solidFill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12060" y="3955044"/>
            <a:ext cx="5105400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cái dấu hỏi </a:t>
            </a:r>
          </a:p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Trông ngộ ngộ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</a:p>
          <a:p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Nh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vành tai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Hỏi rồi </a:t>
            </a:r>
            <a:r>
              <a:rPr lang="en-US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lắng nghe. </a:t>
            </a:r>
            <a:endParaRPr lang="en-US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Phạm Nh</a:t>
            </a:r>
            <a:r>
              <a:rPr lang="vi-VN" sz="2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Hà</a:t>
            </a:r>
            <a:endParaRPr lang="en-US" sz="2600" smtClean="0">
              <a:solidFill>
                <a:srgbClr val="00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69140" y="777848"/>
            <a:ext cx="17169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49244" y="1145460"/>
            <a:ext cx="16321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39644" y="2191228"/>
            <a:ext cx="9930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176480"/>
            <a:ext cx="2209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9644" y="3125300"/>
            <a:ext cx="1098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36364" y="3125300"/>
            <a:ext cx="7214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2660" y="4359248"/>
            <a:ext cx="1219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08236" y="5091752"/>
            <a:ext cx="14035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Bài 2: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95536" y="980728"/>
            <a:ext cx="624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a, Hai bàn tay em </a:t>
            </a:r>
            <a:r>
              <a:rPr lang="vi-VN" sz="2400">
                <a:solidFill>
                  <a:srgbClr val="E84A18"/>
                </a:solidFill>
                <a:latin typeface="Times New Roman" pitchFamily="18" charset="0"/>
                <a:cs typeface="Times New Roman" pitchFamily="18" charset="0"/>
              </a:rPr>
              <a:t>được so sánh với 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 cành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632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biển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so sánh với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thảm khổng lồ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6730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so sánh với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“á”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42896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hỏi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so sánh với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 tai nhỏ.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4" y="-5263"/>
            <a:ext cx="9296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6592" y="30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kern="10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064" y="112474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hình ảnh so sánh ở bài tập 2, em thích hình ảnh nào? Vì sao?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2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8732" y="213991"/>
            <a:ext cx="173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219200" y="990600"/>
            <a:ext cx="7010400" cy="27751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 các </a:t>
            </a:r>
            <a:r>
              <a:rPr lang="en-US" sz="2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ngữ chỉ sự vật trong khổ thơ sau</a:t>
            </a:r>
            <a:r>
              <a:rPr lang="vi-VN" sz="2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r>
              <a:rPr lang="en-US" sz="2600" dirty="0">
                <a:solidFill>
                  <a:srgbClr val="000066"/>
                </a:solidFill>
              </a:rPr>
              <a:t>	</a:t>
            </a:r>
            <a:r>
              <a:rPr lang="en-US" sz="2600" dirty="0" smtClean="0">
                <a:solidFill>
                  <a:srgbClr val="000066"/>
                </a:solidFill>
              </a:rPr>
              <a:t>	</a:t>
            </a:r>
            <a:r>
              <a:rPr lang="vi-VN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vi-VN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 đánh răng </a:t>
            </a:r>
          </a:p>
          <a:p>
            <a:r>
              <a:rPr lang="vi-VN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Răng </a:t>
            </a:r>
            <a:r>
              <a:rPr lang="vi-VN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trắng hoa nhài.</a:t>
            </a:r>
          </a:p>
          <a:p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vi-VN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2057400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51008" y="2057400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7078" y="2064774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04800" y="4186535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từ chỉ sự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vật:</a:t>
            </a:r>
            <a:r>
              <a:rPr lang="en-US" sz="24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667000" y="4191000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smtClean="0">
                <a:solidFill>
                  <a:srgbClr val="000066"/>
                </a:solidFill>
                <a:latin typeface="+mj-lt"/>
              </a:rPr>
              <a:t>Tay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000066"/>
                </a:solidFill>
                <a:latin typeface="+mj-lt"/>
              </a:rPr>
              <a:t>em, răng, hoa nhài, tóc, ánh </a:t>
            </a:r>
            <a:r>
              <a:rPr lang="vi-VN" sz="2400" b="1" smtClean="0">
                <a:solidFill>
                  <a:srgbClr val="000066"/>
                </a:solidFill>
                <a:latin typeface="+mj-lt"/>
              </a:rPr>
              <a:t>mai</a:t>
            </a:r>
            <a:r>
              <a:rPr lang="en-US" sz="2400" b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 </a:t>
            </a:r>
            <a:endParaRPr lang="en-US" sz="2400" b="1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95800" y="3276600"/>
            <a:ext cx="89227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3917" y="2467896"/>
            <a:ext cx="53709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2482644"/>
            <a:ext cx="10668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99169" y="2866104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5031" y="2866106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47304" y="2866106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8665" y="3261852"/>
            <a:ext cx="3810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47800" y="1401096"/>
            <a:ext cx="3810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37504" y="1401096"/>
            <a:ext cx="22098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" y="33338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2" name="TextBox 41"/>
          <p:cNvSpPr txBox="1"/>
          <p:nvPr/>
        </p:nvSpPr>
        <p:spPr>
          <a:xfrm>
            <a:off x="533400" y="28618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kern="10" dirty="0" smtClean="0">
                <a:ln w="1905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33400" y="914400"/>
            <a:ext cx="8176752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Tìm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vật được</a:t>
            </a: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 sánh với nhau trong các </a:t>
            </a: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th</a:t>
            </a:r>
            <a:r>
              <a:rPr lang="vi-VN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v</a:t>
            </a:r>
            <a:r>
              <a:rPr lang="vi-VN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n:</a:t>
            </a:r>
            <a:endParaRPr lang="en-US" sz="2600" smtClean="0">
              <a:solidFill>
                <a:srgbClr val="00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20296" y="1331180"/>
            <a:ext cx="660403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3400" y="1331180"/>
            <a:ext cx="22098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5122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21506" y="1188766"/>
            <a:ext cx="58293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3300" b="1">
                <a:latin typeface="Times New Roman" panose="02020503050405090304" pitchFamily="18" charset="0"/>
              </a:rPr>
              <a:t> Hai </a:t>
            </a:r>
            <a:r>
              <a:rPr lang="en-US" altLang="en-US" sz="3300" b="1" err="1">
                <a:latin typeface="Times New Roman" panose="02020503050405090304" pitchFamily="18" charset="0"/>
              </a:rPr>
              <a:t>bàn</a:t>
            </a:r>
            <a:r>
              <a:rPr lang="en-US" altLang="en-US" sz="3300" b="1">
                <a:latin typeface="Times New Roman" panose="02020503050405090304" pitchFamily="18" charset="0"/>
              </a:rPr>
              <a:t> </a:t>
            </a:r>
            <a:r>
              <a:rPr lang="en-US" altLang="en-US" sz="3300" b="1" err="1">
                <a:latin typeface="Times New Roman" panose="02020503050405090304" pitchFamily="18" charset="0"/>
              </a:rPr>
              <a:t>tay</a:t>
            </a:r>
            <a:r>
              <a:rPr lang="en-US" altLang="en-US" sz="3300" b="1">
                <a:latin typeface="Times New Roman" panose="02020503050405090304" pitchFamily="18" charset="0"/>
              </a:rPr>
              <a:t> </a:t>
            </a:r>
            <a:r>
              <a:rPr lang="en-US" altLang="en-US" sz="3300" b="1" err="1">
                <a:latin typeface="Times New Roman" panose="02020503050405090304" pitchFamily="18" charset="0"/>
              </a:rPr>
              <a:t>em</a:t>
            </a:r>
            <a:endParaRPr lang="en-US" altLang="en-US" sz="33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300" b="1">
                <a:latin typeface="Times New Roman" panose="02020503050405090304" pitchFamily="18" charset="0"/>
              </a:rPr>
              <a:t>    </a:t>
            </a:r>
            <a:r>
              <a:rPr lang="en-US" altLang="en-US" sz="3300" b="1" err="1">
                <a:latin typeface="Times New Roman" panose="02020503050405090304" pitchFamily="18" charset="0"/>
              </a:rPr>
              <a:t>Như</a:t>
            </a:r>
            <a:r>
              <a:rPr lang="en-US" altLang="en-US" sz="3300" b="1">
                <a:latin typeface="Times New Roman" panose="02020503050405090304" pitchFamily="18" charset="0"/>
              </a:rPr>
              <a:t> </a:t>
            </a:r>
            <a:r>
              <a:rPr lang="en-US" altLang="en-US" sz="3300" b="1" err="1">
                <a:latin typeface="Times New Roman" panose="02020503050405090304" pitchFamily="18" charset="0"/>
              </a:rPr>
              <a:t>hoa</a:t>
            </a:r>
            <a:r>
              <a:rPr lang="en-US" altLang="en-US" sz="3300" b="1">
                <a:latin typeface="Times New Roman" panose="02020503050405090304" pitchFamily="18" charset="0"/>
              </a:rPr>
              <a:t> </a:t>
            </a:r>
            <a:r>
              <a:rPr lang="en-US" altLang="en-US" sz="3300" b="1" err="1">
                <a:latin typeface="Times New Roman" panose="02020503050405090304" pitchFamily="18" charset="0"/>
              </a:rPr>
              <a:t>đầu</a:t>
            </a:r>
            <a:r>
              <a:rPr lang="en-US" altLang="en-US" sz="3300" b="1">
                <a:latin typeface="Times New Roman" panose="02020503050405090304" pitchFamily="18" charset="0"/>
              </a:rPr>
              <a:t> </a:t>
            </a:r>
            <a:r>
              <a:rPr lang="en-US" altLang="en-US" sz="3300" b="1" err="1">
                <a:latin typeface="Times New Roman" panose="02020503050405090304" pitchFamily="18" charset="0"/>
              </a:rPr>
              <a:t>cành</a:t>
            </a:r>
            <a:endParaRPr lang="en-US" altLang="en-US" sz="33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300" b="1">
                <a:latin typeface="Times New Roman" panose="02020503050405090304" pitchFamily="18" charset="0"/>
              </a:rPr>
              <a:t>                       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Huy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000" b="1" err="1">
                <a:solidFill>
                  <a:srgbClr val="FF0000"/>
                </a:solidFill>
                <a:latin typeface="Times New Roman" panose="02020503050405090304" pitchFamily="18" charset="0"/>
              </a:rPr>
              <a:t>Cận</a:t>
            </a:r>
            <a:endParaRPr lang="en-US" altLang="en-US" sz="3000" b="1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39" y="2686050"/>
            <a:ext cx="3993356" cy="31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43000" y="1764506"/>
            <a:ext cx="2714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64544" y="2278856"/>
            <a:ext cx="23431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110" name="Rectangle 18"/>
          <p:cNvSpPr/>
          <p:nvPr/>
        </p:nvSpPr>
        <p:spPr>
          <a:xfrm>
            <a:off x="157163" y="3198019"/>
            <a:ext cx="4686300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100" b="1" i="1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Theo em, v</a:t>
            </a:r>
            <a:r>
              <a:rPr lang="vi-VN" altLang="en-US" sz="2100" b="1" i="1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ì sao hai bàn tay em bé lại được so sánh với hoa đầu cành?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63379" y="4239101"/>
            <a:ext cx="3943350" cy="1371600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100" b="1">
                <a:latin typeface="Times New Roman" panose="02020503050405090304" pitchFamily="18" charset="0"/>
                <a:cs typeface="Times New Roman" panose="02020503050405090304" pitchFamily="18" charset="0"/>
              </a:rPr>
              <a:t>Vì hai b</a:t>
            </a:r>
            <a:r>
              <a:rPr sz="2100" b="1"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sz="2100" b="1">
                <a:latin typeface="Times New Roman" panose="02020503050405090304" pitchFamily="18" charset="0"/>
                <a:cs typeface="Times New Roman" panose="02020503050405090304" pitchFamily="18" charset="0"/>
              </a:rPr>
              <a:t>n tay của bé nhỏ, xinh </a:t>
            </a:r>
            <a:r>
              <a:rPr lang="vi-VN" sz="2100" b="1">
                <a:latin typeface="Times New Roman" panose="02020503050405090304" pitchFamily="18" charset="0"/>
                <a:cs typeface="Times New Roman" panose="02020503050405090304" pitchFamily="18" charset="0"/>
              </a:rPr>
              <a:t>đẹp </a:t>
            </a:r>
            <a:r>
              <a:rPr sz="2100" b="1">
                <a:latin typeface="Times New Roman" panose="02020503050405090304" pitchFamily="18" charset="0"/>
                <a:cs typeface="Times New Roman" panose="02020503050405090304" pitchFamily="18" charset="0"/>
              </a:rPr>
              <a:t>như một bông hoa</a:t>
            </a:r>
            <a:endParaRPr sz="2100" b="1"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110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8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76359" y="3251797"/>
            <a:ext cx="624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a, Hai bàn tay em </a:t>
            </a:r>
            <a:r>
              <a:rPr lang="vi-VN" sz="2400">
                <a:solidFill>
                  <a:srgbClr val="E84A18"/>
                </a:solidFill>
                <a:latin typeface="Times New Roman" pitchFamily="18" charset="0"/>
                <a:cs typeface="Times New Roman" pitchFamily="18" charset="0"/>
              </a:rPr>
              <a:t>được so sánh với </a:t>
            </a:r>
            <a:r>
              <a:rPr lang="vi-VN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 cành                                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68558" y="2676065"/>
            <a:ext cx="1104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 B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>
                <a:solidFill>
                  <a:srgbClr val="000066"/>
                </a:solidFill>
              </a:rPr>
              <a:t>                           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666878" y="2662242"/>
            <a:ext cx="1143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 vật A</a:t>
            </a:r>
            <a:r>
              <a:rPr lang="en-US" sz="2000" smtClean="0">
                <a:solidFill>
                  <a:srgbClr val="000066"/>
                </a:solidFill>
                <a:latin typeface=".VnArial Narrow" pitchFamily="34" charset="0"/>
              </a:rPr>
              <a:t> </a:t>
            </a:r>
            <a:r>
              <a:rPr lang="en-US" sz="2000" smtClean="0">
                <a:solidFill>
                  <a:srgbClr val="000066"/>
                </a:solidFill>
                <a:latin typeface=".VnArial" pitchFamily="34" charset="0"/>
              </a:rPr>
              <a:t>                              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V="1">
            <a:off x="1304928" y="2252666"/>
            <a:ext cx="194627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2292608" y="2266954"/>
            <a:ext cx="0" cy="4572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3399"/>
                </a:solidFill>
              </a:ln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17848" y="1883334"/>
            <a:ext cx="674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0000"/>
                </a:solidFill>
                <a:latin typeface="+mj-lt"/>
              </a:rPr>
              <a:t>a.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Hai </a:t>
            </a:r>
            <a:r>
              <a:rPr lang="vi-VN" sz="2400" b="1">
                <a:solidFill>
                  <a:srgbClr val="CC0000"/>
                </a:solidFill>
                <a:latin typeface="+mj-lt"/>
              </a:rPr>
              <a:t>bàn tay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em</a:t>
            </a:r>
            <a:r>
              <a:rPr lang="en-US" sz="2400" b="1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 như </a:t>
            </a:r>
            <a:r>
              <a:rPr lang="en-US" sz="2400" b="1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b="1" smtClean="0">
                <a:solidFill>
                  <a:srgbClr val="CC0000"/>
                </a:solidFill>
                <a:latin typeface="+mj-lt"/>
              </a:rPr>
              <a:t>hoa </a:t>
            </a:r>
            <a:r>
              <a:rPr lang="vi-VN" sz="2400" b="1">
                <a:solidFill>
                  <a:srgbClr val="CC0000"/>
                </a:solidFill>
                <a:latin typeface="+mj-lt"/>
              </a:rPr>
              <a:t>đầu cành </a:t>
            </a:r>
            <a:r>
              <a:rPr lang="en-US" sz="2200" smtClean="0">
                <a:solidFill>
                  <a:srgbClr val="CC0000"/>
                </a:solidFill>
                <a:latin typeface=".VnArial Narrow" pitchFamily="34" charset="0"/>
              </a:rPr>
              <a:t>                    </a:t>
            </a:r>
            <a:endParaRPr lang="en-US" sz="2200">
              <a:solidFill>
                <a:srgbClr val="CC0000"/>
              </a:solidFill>
              <a:latin typeface=".VnArial Narrow" pitchFamily="34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4184650" y="2251742"/>
            <a:ext cx="16764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5008245" y="2256819"/>
            <a:ext cx="0" cy="45688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3003550" y="1905000"/>
            <a:ext cx="1447800" cy="1557338"/>
            <a:chOff x="1344" y="1392"/>
            <a:chExt cx="912" cy="981"/>
          </a:xfrm>
        </p:grpSpPr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1584" y="1392"/>
              <a:ext cx="384" cy="288"/>
            </a:xfrm>
            <a:prstGeom prst="ellips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1344" y="1686"/>
              <a:ext cx="912" cy="687"/>
              <a:chOff x="1344" y="1686"/>
              <a:chExt cx="912" cy="687"/>
            </a:xfrm>
          </p:grpSpPr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1344" y="2160"/>
                <a:ext cx="91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200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từ so sánh</a:t>
                </a:r>
                <a:r>
                  <a:rPr lang="en-US" sz="2200" smtClean="0">
                    <a:solidFill>
                      <a:srgbClr val="000066"/>
                    </a:solidFill>
                    <a:latin typeface=".VnArial Narrow" pitchFamily="34" charset="0"/>
                  </a:rPr>
                  <a:t>  </a:t>
                </a:r>
                <a:r>
                  <a:rPr lang="en-US" sz="2200" smtClean="0">
                    <a:solidFill>
                      <a:srgbClr val="000066"/>
                    </a:solidFill>
                    <a:latin typeface=".VnArial" pitchFamily="34" charset="0"/>
                  </a:rPr>
                  <a:t>                             </a:t>
                </a:r>
                <a:endParaRPr lang="en-US" sz="220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803" y="1686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647643" y="2613300"/>
            <a:ext cx="1473814" cy="369332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LÀM</a:t>
            </a:r>
          </a:p>
        </p:txBody>
      </p:sp>
    </p:spTree>
    <p:extLst>
      <p:ext uri="{BB962C8B-B14F-4D97-AF65-F5344CB8AC3E}">
        <p14:creationId xmlns:p14="http://schemas.microsoft.com/office/powerpoint/2010/main" val="508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8" grpId="1"/>
      <p:bldP spid="23" grpId="0"/>
      <p:bldP spid="23" grpId="1"/>
      <p:bldP spid="25" grpId="0" animBg="1"/>
      <p:bldP spid="26" grpId="0" animBg="1"/>
      <p:bldP spid="26" grpId="1" animBg="1"/>
      <p:bldP spid="31" grpId="0"/>
      <p:bldP spid="33" grpId="0" animBg="1"/>
      <p:bldP spid="34" grpId="0" animBg="1"/>
      <p:bldP spid="3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92981" y="1210866"/>
            <a:ext cx="5715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b. </a:t>
            </a:r>
            <a:r>
              <a:rPr lang="en-US" altLang="en-US" sz="2700" b="1" err="1">
                <a:latin typeface="Times New Roman" panose="02020503050405090304" pitchFamily="18" charset="0"/>
              </a:rPr>
              <a:t>Mặt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biển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sáng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trong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như</a:t>
            </a:r>
            <a:endParaRPr lang="en-US" altLang="en-US" sz="27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tấm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thảm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khổng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lồ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bằng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ngọc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thạch</a:t>
            </a:r>
            <a:r>
              <a:rPr lang="en-US" altLang="en-US" sz="27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                                     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Vũ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Tú Nam</a:t>
            </a:r>
          </a:p>
        </p:txBody>
      </p:sp>
    </p:spTree>
    <p:extLst>
      <p:ext uri="{BB962C8B-B14F-4D97-AF65-F5344CB8AC3E}">
        <p14:creationId xmlns:p14="http://schemas.microsoft.com/office/powerpoint/2010/main" val="17034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92981" y="1210866"/>
            <a:ext cx="5715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b. </a:t>
            </a:r>
            <a:r>
              <a:rPr lang="en-US" altLang="en-US" sz="2700" b="1" err="1">
                <a:latin typeface="Times New Roman" panose="02020503050405090304" pitchFamily="18" charset="0"/>
              </a:rPr>
              <a:t>Mặt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biển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sáng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trong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như</a:t>
            </a:r>
            <a:endParaRPr lang="en-US" altLang="en-US" sz="27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tấm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thảm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khổng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lồ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bằng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ngọc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thạch</a:t>
            </a:r>
            <a:r>
              <a:rPr lang="en-US" altLang="en-US" sz="27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                                     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Vũ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Tú Nam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1619" y="1700213"/>
            <a:ext cx="12715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64431" y="2114550"/>
            <a:ext cx="2686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92981" y="1210866"/>
            <a:ext cx="5715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b. </a:t>
            </a:r>
            <a:r>
              <a:rPr lang="en-US" altLang="en-US" sz="2700" b="1" err="1">
                <a:latin typeface="Times New Roman" panose="02020503050405090304" pitchFamily="18" charset="0"/>
              </a:rPr>
              <a:t>Mặt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biển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sáng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trong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như</a:t>
            </a:r>
            <a:endParaRPr lang="en-US" altLang="en-US" sz="2700" b="1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tấm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thảm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khổng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lồ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bằng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ngọc</a:t>
            </a:r>
            <a:r>
              <a:rPr lang="en-US" altLang="en-US" sz="2700" b="1">
                <a:latin typeface="Times New Roman" panose="02020503050405090304" pitchFamily="18" charset="0"/>
              </a:rPr>
              <a:t> </a:t>
            </a:r>
            <a:r>
              <a:rPr lang="en-US" altLang="en-US" sz="2700" b="1" err="1">
                <a:latin typeface="Times New Roman" panose="02020503050405090304" pitchFamily="18" charset="0"/>
              </a:rPr>
              <a:t>thạch</a:t>
            </a:r>
            <a:r>
              <a:rPr lang="en-US" altLang="en-US" sz="2700" b="1">
                <a:latin typeface="Times New Roman" panose="02020503050405090304" pitchFamily="18" charset="0"/>
              </a:rPr>
              <a:t>.</a:t>
            </a:r>
          </a:p>
          <a:p>
            <a:pPr eaLnBrk="1" hangingPunct="1"/>
            <a:r>
              <a:rPr lang="en-US" altLang="en-US" sz="2700" b="1">
                <a:latin typeface="Times New Roman" panose="02020503050405090304" pitchFamily="18" charset="0"/>
              </a:rPr>
              <a:t>                                      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503050405090304" pitchFamily="18" charset="0"/>
              </a:rPr>
              <a:t>Vũ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503050405090304" pitchFamily="18" charset="0"/>
              </a:rPr>
              <a:t> Tú Nam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1619" y="1700213"/>
            <a:ext cx="12715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64431" y="2114550"/>
            <a:ext cx="2686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110" name="Rectangle 18"/>
          <p:cNvSpPr/>
          <p:nvPr/>
        </p:nvSpPr>
        <p:spPr>
          <a:xfrm>
            <a:off x="190024" y="2721636"/>
            <a:ext cx="393477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100" b="1" i="1" smtClean="0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Vì sao có thể nói : </a:t>
            </a:r>
            <a:r>
              <a:rPr lang="vi-VN" altLang="en-US" sz="2100" b="1" i="1" smtClean="0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mặt </a:t>
            </a:r>
            <a:r>
              <a:rPr lang="vi-VN" altLang="en-US" sz="2100" b="1" i="1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biển như tấm thảm khổng lồ? Mặt biển và tấm thảm có gì giống nhau?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63379" y="3771901"/>
            <a:ext cx="3943350" cy="1838801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100" b="1">
                <a:latin typeface="Times New Roman" panose="02020503050405090304" pitchFamily="18" charset="0"/>
                <a:ea typeface="Times New Roman" panose="02020503050405090304" pitchFamily="18" charset="0"/>
              </a:rPr>
              <a:t>Vì mặt biển và tấm thảm khổng lồ đều rộng và phẳng.</a:t>
            </a:r>
          </a:p>
        </p:txBody>
      </p:sp>
      <p:pic>
        <p:nvPicPr>
          <p:cNvPr id="2" name="Picture 1" descr="IMG_A448377CC0BF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81" y="3327820"/>
            <a:ext cx="4331970" cy="3151823"/>
          </a:xfrm>
          <a:prstGeom prst="rect">
            <a:avLst/>
          </a:prstGeom>
        </p:spPr>
      </p:pic>
      <p:pic>
        <p:nvPicPr>
          <p:cNvPr id="9" name="Picture 5" descr="tham s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13" y="2204865"/>
            <a:ext cx="2991599" cy="1817812"/>
          </a:xfrm>
          <a:prstGeom prst="rect">
            <a:avLst/>
          </a:prstGeom>
          <a:solidFill>
            <a:srgbClr val="99FF9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9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110" grpId="0"/>
      <p:bldP spid="47110" grpId="1"/>
      <p:bldP spid="3" grpId="0" bldLvl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81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6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1268</TotalTime>
  <Words>818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.VnArial</vt:lpstr>
      <vt:lpstr>.VnArial Narrow</vt:lpstr>
      <vt:lpstr>.VnCooper</vt:lpstr>
      <vt:lpstr>.VnTime</vt:lpstr>
      <vt:lpstr>Arial</vt:lpstr>
      <vt:lpstr>Calibri</vt:lpstr>
      <vt:lpstr>HP001 4 hàng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doanducpc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May</cp:lastModifiedBy>
  <cp:revision>458</cp:revision>
  <dcterms:created xsi:type="dcterms:W3CDTF">2014-08-15T07:24:08Z</dcterms:created>
  <dcterms:modified xsi:type="dcterms:W3CDTF">2021-09-26T13:18:13Z</dcterms:modified>
</cp:coreProperties>
</file>